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74" r:id="rId6"/>
    <p:sldId id="258" r:id="rId7"/>
    <p:sldId id="259" r:id="rId8"/>
    <p:sldId id="268" r:id="rId9"/>
    <p:sldId id="269" r:id="rId10"/>
    <p:sldId id="270" r:id="rId11"/>
    <p:sldId id="284" r:id="rId12"/>
    <p:sldId id="260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62" r:id="rId24"/>
    <p:sldId id="263" r:id="rId25"/>
    <p:sldId id="264" r:id="rId26"/>
    <p:sldId id="261" r:id="rId27"/>
    <p:sldId id="265" r:id="rId28"/>
    <p:sldId id="266" r:id="rId29"/>
    <p:sldId id="267" r:id="rId30"/>
    <p:sldId id="286" r:id="rId31"/>
    <p:sldId id="28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0" autoAdjust="0"/>
    <p:restoredTop sz="94662" autoAdjust="0"/>
  </p:normalViewPr>
  <p:slideViewPr>
    <p:cSldViewPr>
      <p:cViewPr varScale="1">
        <p:scale>
          <a:sx n="49" d="100"/>
          <a:sy n="49" d="100"/>
        </p:scale>
        <p:origin x="4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18074F-55C0-4397-9468-162218B9A22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410AC8-B3AD-44E8-AF1D-C85A637080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5648623" cy="1602643"/>
          </a:xfrm>
        </p:spPr>
        <p:txBody>
          <a:bodyPr/>
          <a:lstStyle/>
          <a:p>
            <a:pPr algn="ctr"/>
            <a:r>
              <a:rPr lang="en-US" sz="6000" dirty="0"/>
              <a:t>Genetics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581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Patterns of Inheritance</a:t>
            </a:r>
          </a:p>
        </p:txBody>
      </p:sp>
    </p:spTree>
    <p:extLst>
      <p:ext uri="{BB962C8B-B14F-4D97-AF65-F5344CB8AC3E}">
        <p14:creationId xmlns:p14="http://schemas.microsoft.com/office/powerpoint/2010/main" val="330432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3600" u="sng" dirty="0"/>
              <a:t>What is a Phenotype?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/>
              <a:t>A person's phenotype refers to the physical manifestation of his/her genes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/>
            <a:r>
              <a:rPr lang="en-US" sz="2800" dirty="0"/>
              <a:t>For instance, a person with a 'Rr' genotype would have a tongue-rolling phenotype since the presence of a dominant gene allows for the dominant expression of that trait</a:t>
            </a:r>
          </a:p>
        </p:txBody>
      </p:sp>
    </p:spTree>
    <p:extLst>
      <p:ext uri="{BB962C8B-B14F-4D97-AF65-F5344CB8AC3E}">
        <p14:creationId xmlns:p14="http://schemas.microsoft.com/office/powerpoint/2010/main" val="23950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Phenotypes vs Genotypes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way an organism looks and behaves is called its phenotype. This is a physical trait.</a:t>
            </a:r>
          </a:p>
          <a:p>
            <a:endParaRPr lang="en-US" dirty="0"/>
          </a:p>
          <a:p>
            <a:r>
              <a:rPr lang="en-US" dirty="0"/>
              <a:t>The allele combination an organism contains is known as its genotype. This is a genetic trait that may not be seen.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Three (3) examples of possible representations</a:t>
            </a:r>
          </a:p>
          <a:p>
            <a:pPr lvl="1"/>
            <a:r>
              <a:rPr lang="en-US" dirty="0"/>
              <a:t>PP (two capital letters)</a:t>
            </a:r>
          </a:p>
          <a:p>
            <a:pPr lvl="1"/>
            <a:r>
              <a:rPr lang="en-US" dirty="0"/>
              <a:t>Pp (one capital letter, one lowercase letter)</a:t>
            </a:r>
          </a:p>
          <a:p>
            <a:pPr lvl="1"/>
            <a:r>
              <a:rPr lang="en-US" dirty="0"/>
              <a:t>pp (two lowercase letters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sz="3600" u="sng" dirty="0"/>
              <a:t>Dominant and Recessive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Genes are often represented by using single letters</a:t>
            </a:r>
          </a:p>
          <a:p>
            <a:pPr marL="457200" indent="-457200"/>
            <a:r>
              <a:rPr lang="en-US" sz="2800" dirty="0"/>
              <a:t>CAPITAL letters represent the </a:t>
            </a:r>
            <a:r>
              <a:rPr lang="en-US" sz="2800" u="sng" dirty="0"/>
              <a:t>dominant</a:t>
            </a:r>
            <a:r>
              <a:rPr lang="en-US" sz="2800" dirty="0"/>
              <a:t> genes</a:t>
            </a:r>
          </a:p>
          <a:p>
            <a:pPr marL="457200" indent="-457200"/>
            <a:r>
              <a:rPr lang="en-US" sz="2800" dirty="0"/>
              <a:t>lower case letters represent </a:t>
            </a:r>
            <a:r>
              <a:rPr lang="en-US" sz="2800" u="sng" dirty="0"/>
              <a:t>recessive</a:t>
            </a:r>
            <a:r>
              <a:rPr lang="en-US" sz="2800" dirty="0"/>
              <a:t>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3505200" cy="26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The Father of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990600"/>
            <a:ext cx="4876800" cy="5820770"/>
          </a:xfrm>
        </p:spPr>
        <p:txBody>
          <a:bodyPr>
            <a:normAutofit/>
          </a:bodyPr>
          <a:lstStyle/>
          <a:p>
            <a:endParaRPr lang="en-US" altLang="en-US" sz="2800" dirty="0"/>
          </a:p>
          <a:p>
            <a:r>
              <a:rPr lang="en-US" altLang="en-US" sz="2800" dirty="0" err="1"/>
              <a:t>Gregor</a:t>
            </a:r>
            <a:r>
              <a:rPr lang="en-US" altLang="en-US" sz="2800" dirty="0"/>
              <a:t> Mendel, an Austrian monk, carried out important studies of heredity</a:t>
            </a:r>
            <a:r>
              <a:rPr lang="en-US" altLang="en-US" sz="2800" i="1" dirty="0"/>
              <a:t>—</a:t>
            </a:r>
            <a:r>
              <a:rPr lang="en-US" altLang="en-US" sz="2800" dirty="0"/>
              <a:t>the passing on of characteristics from parents to offspring.</a:t>
            </a:r>
          </a:p>
          <a:p>
            <a:r>
              <a:rPr lang="en-US" altLang="en-US" sz="2800" dirty="0"/>
              <a:t>Characteristics that are inherited are called traits</a:t>
            </a:r>
            <a:r>
              <a:rPr lang="en-US" altLang="en-US" sz="3200" dirty="0"/>
              <a:t>.</a:t>
            </a:r>
            <a:endParaRPr lang="en-US" altLang="en-US" sz="3200" i="1" dirty="0"/>
          </a:p>
          <a:p>
            <a:endParaRPr lang="en-US" altLang="en-US" sz="3200" i="1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16105" cy="56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Mendel’s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572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Modern genetics began with </a:t>
            </a:r>
            <a:r>
              <a:rPr lang="en-US" altLang="en-US" sz="3200" dirty="0" err="1"/>
              <a:t>Gregor</a:t>
            </a:r>
            <a:r>
              <a:rPr lang="en-US" altLang="en-US" sz="3200" dirty="0"/>
              <a:t> Mendel’s quantitative experiments with pea plants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Mendel crossed pea plants that differed in certain characteristics and traced the traits from generation to generation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Mendel Chose His Subject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429000" cy="5638800"/>
          </a:xfrm>
        </p:spPr>
        <p:txBody>
          <a:bodyPr/>
          <a:lstStyle/>
          <a:p>
            <a:endParaRPr lang="en-US" altLang="en-US" sz="3200" dirty="0"/>
          </a:p>
          <a:p>
            <a:r>
              <a:rPr lang="en-US" altLang="en-US" sz="3600" dirty="0"/>
              <a:t>This illustration shows his technique for cross-fertilization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38800" cy="60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Mendel was a Careful Researcher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altLang="en-US" sz="3200" dirty="0"/>
              <a:t>He studied only one trait at a time to control variables, and he analyzed his data mathematically.</a:t>
            </a:r>
            <a:endParaRPr lang="en-US" altLang="en-US" sz="3200" i="1" dirty="0"/>
          </a:p>
          <a:p>
            <a:pPr lvl="1"/>
            <a:r>
              <a:rPr lang="en-US" sz="2800" dirty="0"/>
              <a:t>Variable- A factor that can influence the outcome of an experiment</a:t>
            </a:r>
          </a:p>
          <a:p>
            <a:pPr lvl="1"/>
            <a:r>
              <a:rPr lang="en-US" sz="2800" dirty="0"/>
              <a:t> Probability-the percent chance of inheriting a trait</a:t>
            </a:r>
          </a:p>
          <a:p>
            <a:pPr lvl="1"/>
            <a:r>
              <a:rPr lang="en-US" sz="2800" dirty="0"/>
              <a:t>Ratio-relation in degree or number between two different things</a:t>
            </a:r>
          </a:p>
          <a:p>
            <a:pPr lvl="1"/>
            <a:endParaRPr lang="en-US" dirty="0"/>
          </a:p>
        </p:txBody>
      </p:sp>
      <p:pic>
        <p:nvPicPr>
          <p:cNvPr id="7170" name="Picture 2" descr="C:\Users\NECP 60\AppData\Local\Microsoft\Windows\INetCache\IE\ZRG1OVB3\MathSymbo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239">
            <a:off x="170597" y="5412769"/>
            <a:ext cx="1078320" cy="1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ECP 60\AppData\Local\Microsoft\Windows\INetCache\IE\3HET4D17\c7tAz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81774"/>
            <a:ext cx="3810000" cy="4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ECP 60\AppData\Local\Microsoft\Windows\INetCache\IE\3HET4D17\ClCUI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8841">
            <a:off x="4694076" y="5082039"/>
            <a:ext cx="1415807" cy="10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ECP 60\AppData\Local\Microsoft\Windows\INetCache\IE\3HET4D17\PercentSig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761">
            <a:off x="7315200" y="5410199"/>
            <a:ext cx="1320432" cy="13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NECP 60\AppData\Local\Microsoft\Windows\INetCache\IE\ZRG1OVB3\220px-Racine_carrée_bleue.svg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6">
            <a:off x="1916006" y="5371075"/>
            <a:ext cx="1044788" cy="10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Mendel’s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The tall pea plants he worked with were from populations of plants that had been tall for many generations and had always produced tall offspring.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200" dirty="0"/>
              <a:t>Such plants are said to be </a:t>
            </a:r>
            <a:r>
              <a:rPr lang="en-US" altLang="en-US" dirty="0"/>
              <a:t>true breeding</a:t>
            </a:r>
            <a:endParaRPr lang="en-US" altLang="en-US" sz="32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dirty="0"/>
              <a:t>A hybrid (</a:t>
            </a:r>
            <a:r>
              <a:rPr lang="en-US" altLang="en-US" sz="3200" dirty="0"/>
              <a:t>h</a:t>
            </a:r>
            <a:r>
              <a:rPr lang="en-US" sz="3200" dirty="0"/>
              <a:t>eterozygous)</a:t>
            </a:r>
            <a:r>
              <a:rPr lang="en-US" altLang="en-US" sz="3200" dirty="0"/>
              <a:t> is the offspring of parents that have different forms of a trait, such as tall and short height.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altLang="en-US" sz="3200" i="1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366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Mendel’s Laws of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41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The original parents, the true-breeding plants, are known as the </a:t>
            </a:r>
            <a:r>
              <a:rPr lang="en-US" altLang="en-US" sz="3200" dirty="0">
                <a:solidFill>
                  <a:schemeClr val="hlink"/>
                </a:solidFill>
              </a:rPr>
              <a:t>P</a:t>
            </a:r>
            <a:r>
              <a:rPr lang="en-US" altLang="en-US" sz="3200" baseline="-25000" dirty="0">
                <a:solidFill>
                  <a:schemeClr val="hlink"/>
                </a:solidFill>
              </a:rPr>
              <a:t>1 </a:t>
            </a:r>
            <a:r>
              <a:rPr lang="en-US" altLang="en-US" sz="3200" dirty="0">
                <a:solidFill>
                  <a:schemeClr val="hlink"/>
                </a:solidFill>
              </a:rPr>
              <a:t>generation</a:t>
            </a:r>
            <a:r>
              <a:rPr lang="en-US" altLang="en-US" sz="3200" dirty="0"/>
              <a:t>.</a:t>
            </a:r>
            <a:endParaRPr lang="en-US" altLang="en-US" sz="3200" i="1" dirty="0"/>
          </a:p>
          <a:p>
            <a:r>
              <a:rPr lang="en-US" altLang="en-US" sz="3200" dirty="0"/>
              <a:t>The offspring of the parent plants are known as the </a:t>
            </a:r>
            <a:r>
              <a:rPr lang="en-US" altLang="en-US" sz="3200" dirty="0">
                <a:solidFill>
                  <a:schemeClr val="folHlink"/>
                </a:solidFill>
              </a:rPr>
              <a:t>F</a:t>
            </a:r>
            <a:r>
              <a:rPr lang="en-US" altLang="en-US" sz="3200" baseline="-25000" dirty="0">
                <a:solidFill>
                  <a:schemeClr val="folHlink"/>
                </a:solidFill>
              </a:rPr>
              <a:t>1 </a:t>
            </a:r>
            <a:r>
              <a:rPr lang="en-US" altLang="en-US" sz="3200" dirty="0">
                <a:solidFill>
                  <a:schemeClr val="folHlink"/>
                </a:solidFill>
              </a:rPr>
              <a:t>generation</a:t>
            </a:r>
          </a:p>
          <a:p>
            <a:r>
              <a:rPr lang="en-US" altLang="en-US" sz="3200" dirty="0"/>
              <a:t>When you cross two F</a:t>
            </a:r>
            <a:r>
              <a:rPr lang="en-US" altLang="en-US" sz="3200" baseline="-25000" dirty="0"/>
              <a:t>1 </a:t>
            </a:r>
            <a:r>
              <a:rPr lang="en-US" altLang="en-US" sz="3200" dirty="0"/>
              <a:t>plants with each other, their offspring are the </a:t>
            </a:r>
            <a:r>
              <a:rPr lang="en-US" altLang="en-US" sz="3200" dirty="0">
                <a:solidFill>
                  <a:schemeClr val="tx2"/>
                </a:solidFill>
              </a:rPr>
              <a:t>F</a:t>
            </a:r>
            <a:r>
              <a:rPr lang="en-US" altLang="en-US" sz="3200" baseline="-25000" dirty="0">
                <a:solidFill>
                  <a:schemeClr val="tx2"/>
                </a:solidFill>
              </a:rPr>
              <a:t>2</a:t>
            </a:r>
            <a:r>
              <a:rPr lang="en-US" altLang="en-US" sz="3200" dirty="0">
                <a:solidFill>
                  <a:schemeClr val="tx2"/>
                </a:solidFill>
              </a:rPr>
              <a:t> generation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37758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962400"/>
            <a:ext cx="43775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Mendel’s Principle of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>
            <a:normAutofit fontScale="92500"/>
          </a:bodyPr>
          <a:lstStyle/>
          <a:p>
            <a:r>
              <a:rPr lang="en-US" altLang="en-US" sz="3200" dirty="0"/>
              <a:t>Mendel’s principle of segregation describes the inheritance of a single characteristic</a:t>
            </a:r>
          </a:p>
          <a:p>
            <a:r>
              <a:rPr lang="en-US" altLang="en-US" sz="3200" dirty="0"/>
              <a:t>From his experimental data, Mendel deduced that an organism has two genes (alleles) for each inherited characteristic</a:t>
            </a:r>
          </a:p>
          <a:p>
            <a:pPr lvl="1"/>
            <a:r>
              <a:rPr lang="en-US" altLang="en-US" sz="3000" dirty="0"/>
              <a:t>One characteristic comes from each parent</a:t>
            </a:r>
          </a:p>
          <a:p>
            <a:r>
              <a:rPr lang="en-US" altLang="en-US" sz="3200" dirty="0"/>
              <a:t>A sperm or egg carries only one allele of each pair</a:t>
            </a:r>
          </a:p>
          <a:p>
            <a:pPr lvl="1"/>
            <a:r>
              <a:rPr lang="en-US" altLang="en-US" sz="3000" dirty="0"/>
              <a:t>The pairs of alleles separate when gametes form</a:t>
            </a:r>
          </a:p>
          <a:p>
            <a:pPr lvl="1"/>
            <a:r>
              <a:rPr lang="en-US" altLang="en-US" sz="3000" dirty="0"/>
              <a:t>This process describes Mendel’s law of segregation</a:t>
            </a:r>
            <a:endParaRPr lang="en-US" altLang="en-US" sz="3000" dirty="0">
              <a:solidFill>
                <a:schemeClr val="folHlink"/>
              </a:solidFill>
            </a:endParaRPr>
          </a:p>
          <a:p>
            <a:pPr lvl="1"/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en-US" sz="3600" u="sng" dirty="0"/>
              <a:t>Genetics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/>
              <a:t>Genetics-The branch of biology that studies heredity</a:t>
            </a:r>
          </a:p>
          <a:p>
            <a:pPr marL="457200" indent="-457200"/>
            <a:r>
              <a:rPr lang="en-US" dirty="0"/>
              <a:t>Gene- A unit of genetic material that determines a trait</a:t>
            </a:r>
          </a:p>
          <a:p>
            <a:pPr marL="457200" indent="-457200"/>
            <a:r>
              <a:rPr lang="en-US" dirty="0"/>
              <a:t>Allele- Alternate form of the same gene</a:t>
            </a:r>
          </a:p>
          <a:p>
            <a:pPr marL="457200" indent="-457200"/>
            <a:r>
              <a:rPr lang="en-US" dirty="0"/>
              <a:t>Heredity- The passing of physical characteristics from parent to child/offspring</a:t>
            </a:r>
          </a:p>
          <a:p>
            <a:pPr marL="457200" indent="-457200"/>
            <a:r>
              <a:rPr lang="en-US" dirty="0"/>
              <a:t>Traits- Characteristics that are inherited </a:t>
            </a:r>
          </a:p>
          <a:p>
            <a:pPr marL="457200" indent="-457200"/>
            <a:r>
              <a:rPr lang="en-US" dirty="0"/>
              <a:t>Inherit- To acquire a trait from your parents</a:t>
            </a:r>
          </a:p>
          <a:p>
            <a:pPr marL="457200" indent="-457200"/>
            <a:r>
              <a:rPr lang="en-US" dirty="0"/>
              <a:t>Carrier- An individual that carries one gene for a recessive trait. (A carrier does not express that trait, but when mated with another can produce offspring that do.)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11580" lvl="5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66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u="sng" dirty="0"/>
              <a:t>The Rule of Dominance I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267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two (2) alleles differ, then one (1), </a:t>
            </a:r>
            <a:r>
              <a:rPr lang="en-US" b="1" u="sng" dirty="0"/>
              <a:t>the dominant allele</a:t>
            </a:r>
            <a:r>
              <a:rPr lang="en-US" dirty="0"/>
              <a:t>, is fully expressed in the organism’s appearance.</a:t>
            </a:r>
          </a:p>
          <a:p>
            <a:r>
              <a:rPr lang="en-US" dirty="0"/>
              <a:t>The other, </a:t>
            </a:r>
            <a:r>
              <a:rPr lang="en-US" b="1" u="sng" dirty="0"/>
              <a:t>the recessive allele</a:t>
            </a:r>
            <a:r>
              <a:rPr lang="en-US" dirty="0"/>
              <a:t>, has no noticeable effect on the organism’s appearance.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637088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943600"/>
            <a:ext cx="4637088" cy="8679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339933"/>
              </a:buClr>
            </a:pP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Purple color </a:t>
            </a:r>
            <a:r>
              <a:rPr lang="en-US" altLang="en-US" sz="2800" dirty="0">
                <a:solidFill>
                  <a:schemeClr val="bg1"/>
                </a:solidFill>
              </a:rPr>
              <a:t>is dominant over </a:t>
            </a:r>
            <a:r>
              <a:rPr lang="en-US" altLang="en-US" sz="2800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062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The Rule of Dominance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5562600"/>
          </a:xfrm>
        </p:spPr>
        <p:txBody>
          <a:bodyPr/>
          <a:lstStyle/>
          <a:p>
            <a:r>
              <a:rPr lang="en-US" dirty="0"/>
              <a:t>An uppercase letter is used for the dominant allele and a lowercase letter for the recessive allele. </a:t>
            </a:r>
          </a:p>
          <a:p>
            <a:r>
              <a:rPr lang="en-US" dirty="0"/>
              <a:t>The dominant allele is always written first.</a:t>
            </a:r>
          </a:p>
          <a:p>
            <a:r>
              <a:rPr lang="en-US" dirty="0"/>
              <a:t>An organism is </a:t>
            </a:r>
            <a:r>
              <a:rPr lang="en-US" b="1" dirty="0"/>
              <a:t>homozygous</a:t>
            </a:r>
            <a:r>
              <a:rPr lang="en-US" dirty="0"/>
              <a:t> for a trait if its two alleles for the trait are the same. PP (</a:t>
            </a:r>
            <a:r>
              <a:rPr lang="en-US" i="1" dirty="0"/>
              <a:t>dominant</a:t>
            </a:r>
            <a:r>
              <a:rPr lang="en-US" dirty="0"/>
              <a:t>) or pp (</a:t>
            </a:r>
            <a:r>
              <a:rPr lang="en-US" i="1" dirty="0"/>
              <a:t>recessive</a:t>
            </a:r>
            <a:r>
              <a:rPr lang="en-US" dirty="0"/>
              <a:t>)</a:t>
            </a:r>
          </a:p>
          <a:p>
            <a:r>
              <a:rPr lang="en-US" dirty="0"/>
              <a:t>An organism is </a:t>
            </a:r>
            <a:r>
              <a:rPr lang="en-US" b="1" dirty="0"/>
              <a:t>heterozygous</a:t>
            </a:r>
            <a:r>
              <a:rPr lang="en-US" dirty="0"/>
              <a:t> for a trait if its two alleles for the trait differ from each other. (Pp) (</a:t>
            </a:r>
            <a:r>
              <a:rPr lang="en-US" i="1" dirty="0"/>
              <a:t>dominant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Punnett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86400"/>
          </a:xfrm>
        </p:spPr>
        <p:txBody>
          <a:bodyPr/>
          <a:lstStyle/>
          <a:p>
            <a:r>
              <a:rPr lang="en-US" dirty="0"/>
              <a:t>In 1905, Reginald Punnett, an English biologist, devised a shorthand way of finding the expected proportions of possible genotypes in the offspring of a cross</a:t>
            </a:r>
          </a:p>
          <a:p>
            <a:r>
              <a:rPr lang="en-US" dirty="0"/>
              <a:t>A Punnett square predicts the results of a genetic cross between individuals of known genotype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sz="3600" u="sng" dirty="0"/>
              <a:t>Punnett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628"/>
            <a:ext cx="5486401" cy="560497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A Punnett Square is a diagram used to determine the possible genetic combinations of the child resulting from the cross of two individuals. </a:t>
            </a:r>
          </a:p>
          <a:p>
            <a:pPr marL="832104" lvl="1" indent="-457200"/>
            <a:r>
              <a:rPr lang="en-US" sz="2800" dirty="0"/>
              <a:t>The male genotype is </a:t>
            </a:r>
            <a:r>
              <a:rPr lang="en-US" sz="2800" b="0" dirty="0"/>
              <a:t>written on the top</a:t>
            </a:r>
          </a:p>
          <a:p>
            <a:pPr marL="832104" lvl="1" indent="-457200"/>
            <a:r>
              <a:rPr lang="en-US" sz="2800" dirty="0"/>
              <a:t>The female genotype is </a:t>
            </a:r>
            <a:r>
              <a:rPr lang="en-US" sz="2800" b="0" dirty="0"/>
              <a:t>written on the side</a:t>
            </a:r>
          </a:p>
          <a:p>
            <a:pPr marL="0" indent="0"/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35813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3600" u="sng" dirty="0"/>
              <a:t>Hair Color Punnett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562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Father with a 'Bb' genotype </a:t>
            </a:r>
          </a:p>
          <a:p>
            <a:pPr marL="457200" indent="-457200"/>
            <a:r>
              <a:rPr lang="en-US" sz="2800" dirty="0"/>
              <a:t>Mother with a 'bb' genotype</a:t>
            </a:r>
          </a:p>
          <a:p>
            <a:pPr marL="457200" indent="-457200"/>
            <a:r>
              <a:rPr lang="en-US" sz="2800" dirty="0"/>
              <a:t>Each box represents one(1) possible outcome for the child resulting from the cross</a:t>
            </a:r>
          </a:p>
          <a:p>
            <a:pPr marL="745236" lvl="3" indent="-457200"/>
            <a:r>
              <a:rPr lang="en-US" sz="2800" dirty="0"/>
              <a:t>“b” controls blonde hair</a:t>
            </a:r>
          </a:p>
          <a:p>
            <a:pPr marL="745236" lvl="3" indent="-457200"/>
            <a:r>
              <a:rPr lang="en-US" sz="2800" dirty="0"/>
              <a:t>“B” controls brown hair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44" y="1905000"/>
            <a:ext cx="37390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sz="3600" u="sng" dirty="0"/>
              <a:t>Results of Hair Color Punnett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" y="828920"/>
            <a:ext cx="4545724" cy="587668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3200" i="1" dirty="0"/>
              <a:t> Since…	</a:t>
            </a:r>
          </a:p>
          <a:p>
            <a:r>
              <a:rPr lang="en-US" sz="2800" b="0" dirty="0"/>
              <a:t>Bb= Brown hair </a:t>
            </a:r>
          </a:p>
          <a:p>
            <a:r>
              <a:rPr lang="en-US" sz="2800" b="0" dirty="0"/>
              <a:t>bb= blonde hair</a:t>
            </a:r>
          </a:p>
          <a:p>
            <a:pPr marL="0" indent="0">
              <a:buNone/>
            </a:pPr>
            <a:r>
              <a:rPr lang="en-US" sz="3200" b="0" i="1" dirty="0"/>
              <a:t>Then there is a…</a:t>
            </a:r>
          </a:p>
          <a:p>
            <a:r>
              <a:rPr lang="en-US" sz="2800" b="0" dirty="0"/>
              <a:t>2/4, or 50%, chance that the child resulting from this cross would have brown hair</a:t>
            </a:r>
          </a:p>
          <a:p>
            <a:r>
              <a:rPr lang="en-US" sz="2800" b="0" dirty="0"/>
              <a:t>2/4, or 50%, chance that the  child resulting from this cross would have blonde hair.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79254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sz="3600" u="sng" dirty="0"/>
              <a:t>Tongue Rolling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2800" dirty="0"/>
              <a:t>Can everyone roll their tongue?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Let’s work it out and see!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6172"/>
            <a:ext cx="3719513" cy="33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sng" dirty="0"/>
              <a:t>Who’s a Tongue roller?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3627529" cy="2409831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/>
              <a:t>Let’s say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father’s genotype is Rr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30440"/>
            <a:ext cx="5164375" cy="472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286000"/>
            <a:ext cx="118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271" y="2286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6103" y="35693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7634" y="5461593"/>
            <a:ext cx="42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972" y="3319054"/>
            <a:ext cx="93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025" y="3383532"/>
            <a:ext cx="68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410200"/>
            <a:ext cx="95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025" y="5410200"/>
            <a:ext cx="62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724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The mother’s genotype is </a:t>
            </a:r>
            <a:r>
              <a:rPr lang="en-US" sz="2800" dirty="0" err="1"/>
              <a:t>rr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7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sz="3600" u="sng" dirty="0"/>
              <a:t>What Are The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 can determine that there is a 50% chance that the child will be a tongue roller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 can determine that there is a 50%chance that the child will </a:t>
            </a:r>
            <a:r>
              <a:rPr lang="en-US" sz="3200" u="sng" dirty="0"/>
              <a:t>NOT</a:t>
            </a:r>
            <a:r>
              <a:rPr lang="en-US" sz="3200" dirty="0"/>
              <a:t> be a tongue roller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father’s genotype is dominant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mother’s genotype is recessive </a:t>
            </a:r>
          </a:p>
        </p:txBody>
      </p:sp>
    </p:spTree>
    <p:extLst>
      <p:ext uri="{BB962C8B-B14F-4D97-AF65-F5344CB8AC3E}">
        <p14:creationId xmlns:p14="http://schemas.microsoft.com/office/powerpoint/2010/main" val="16238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Can everyone roll their tongue?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2857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ctr"/>
            <a:r>
              <a:rPr lang="en-US" sz="3200" dirty="0"/>
              <a:t>NO! It is an inherited trait!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a person has one dominant and one recessive tongue-rolling gene, their genotype could be written as 'Rr.‘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If a person inherited two recessive tongue-rolling genes, their genotype would be written as '</a:t>
            </a:r>
            <a:r>
              <a:rPr lang="en-US" sz="3200" dirty="0" err="1"/>
              <a:t>rr</a:t>
            </a:r>
            <a:r>
              <a:rPr lang="en-US" sz="3200" dirty="0"/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23007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ctr"/>
            <a:r>
              <a:rPr lang="en-US" sz="3600" u="sng" dirty="0"/>
              <a:t>More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6811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Chromosome-a thread-like strand in the nucleus that controls the cell activity and carries the genetic material to pass traits to offspring</a:t>
            </a:r>
          </a:p>
          <a:p>
            <a:r>
              <a:rPr lang="en-US" sz="2800" dirty="0"/>
              <a:t>Phenotype- The actual characteristics that an organism demonstrates</a:t>
            </a:r>
          </a:p>
          <a:p>
            <a:r>
              <a:rPr lang="en-US" sz="2800" dirty="0"/>
              <a:t>Genotype- The allele combination an organism contains</a:t>
            </a:r>
          </a:p>
          <a:p>
            <a:r>
              <a:rPr lang="en-US" sz="2800" dirty="0"/>
              <a:t>Punnett square-a visual diagram that demonstrates the possible genotypes person could inherit from the parents</a:t>
            </a:r>
          </a:p>
          <a:p>
            <a:r>
              <a:rPr lang="en-US" sz="2800" dirty="0" err="1"/>
              <a:t>Gregor</a:t>
            </a:r>
            <a:r>
              <a:rPr lang="en-US" sz="2800" dirty="0"/>
              <a:t> Mendel- Austrian monk who studies pea plants and figured out the rules of heredity. The “father” of genetics</a:t>
            </a:r>
          </a:p>
          <a:p>
            <a:pPr marL="64008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9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Homologous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0"/>
          </a:xfrm>
        </p:spPr>
        <p:txBody>
          <a:bodyPr/>
          <a:lstStyle/>
          <a:p>
            <a:r>
              <a:rPr lang="en-US" dirty="0"/>
              <a:t>Alternative forms of a gene (alleles) reside at the same locus on homologous chromosomes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667000"/>
            <a:ext cx="7924800" cy="40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u="sng" dirty="0"/>
            </a:br>
            <a:r>
              <a:rPr lang="en-US" sz="4000" u="sng" dirty="0"/>
              <a:t>Principle of Independent Assortment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The principle of independent assortment is revealed by tracking two characteristics at once</a:t>
            </a:r>
            <a:endParaRPr lang="en-US" altLang="en-US" dirty="0"/>
          </a:p>
          <a:p>
            <a:r>
              <a:rPr lang="en-US" altLang="en-US" dirty="0"/>
              <a:t>By looking at two characteristics at once, Mendel found that the alleles of a pair segregate independently of other allele pairs during gamete formation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Even MORE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Dominant gene/allele- Strong form of a gene, which is expressed even if a recessive gene is present</a:t>
            </a:r>
          </a:p>
          <a:p>
            <a:r>
              <a:rPr lang="en-US" dirty="0"/>
              <a:t>Recessive gene/allele- The weak form of a gene, which is not expressed when the dominant form is also present</a:t>
            </a:r>
          </a:p>
          <a:p>
            <a:r>
              <a:rPr lang="en-US" dirty="0"/>
              <a:t>Meiosis- Cell division that happens in sex cells only. Produces gametes have one set of unpaired chromosomes</a:t>
            </a:r>
          </a:p>
          <a:p>
            <a:r>
              <a:rPr lang="en-US" dirty="0"/>
              <a:t>Heterozygous- Having 2 different alleles for a trait (also known as hybrid)</a:t>
            </a:r>
          </a:p>
          <a:p>
            <a:r>
              <a:rPr lang="en-US" dirty="0"/>
              <a:t>Homozygous- Having 2 of the same alleles (also known as purebred)</a:t>
            </a:r>
          </a:p>
          <a:p>
            <a:pPr marL="6400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Last Page of Vocabulary (I PROMISE!)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Gamete- Sex cell</a:t>
            </a:r>
          </a:p>
          <a:p>
            <a:r>
              <a:rPr lang="en-US" sz="2800" dirty="0"/>
              <a:t>Sex-linked Trait- A recessive trait carried on the X chromosome</a:t>
            </a:r>
          </a:p>
          <a:p>
            <a:r>
              <a:rPr lang="en-US" sz="2800" dirty="0"/>
              <a:t>Co-dominant- Two(2) alleles of a gene pair in a heterozygote that are both fully expressed</a:t>
            </a:r>
          </a:p>
          <a:p>
            <a:r>
              <a:rPr lang="en-US" sz="2800" dirty="0"/>
              <a:t>Incomplete dominance- A condition that results when genes produce a trait somewhere in between the trait of the parents</a:t>
            </a:r>
          </a:p>
          <a:p>
            <a:r>
              <a:rPr lang="en-US" sz="2800" dirty="0"/>
              <a:t>Karyotype- A picture of a person’s chromosomes</a:t>
            </a:r>
          </a:p>
          <a:p>
            <a:r>
              <a:rPr lang="en-US" sz="2800" dirty="0"/>
              <a:t>Mutation- A change in DNA or chromosomes</a:t>
            </a:r>
          </a:p>
          <a:p>
            <a:r>
              <a:rPr lang="en-US" sz="2800" dirty="0"/>
              <a:t>Polygenic- A trait that requires more than one gene</a:t>
            </a:r>
          </a:p>
          <a:p>
            <a:r>
              <a:rPr lang="en-US" sz="2800" dirty="0"/>
              <a:t>Pedigree- A line of ancestors; visual representation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9306"/>
          </a:xfrm>
        </p:spPr>
        <p:txBody>
          <a:bodyPr/>
          <a:lstStyle/>
          <a:p>
            <a:pPr algn="ctr"/>
            <a:r>
              <a:rPr lang="en-US" sz="3600" u="sng" dirty="0"/>
              <a:t>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1" y="914400"/>
            <a:ext cx="9067800" cy="5867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/>
            <a:r>
              <a:rPr lang="en-US" sz="2800" dirty="0"/>
              <a:t>Organisms always have 2 copies of each gene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800" dirty="0"/>
              <a:t>the one they inherited from their biological mother  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800" dirty="0"/>
              <a:t>the one they inherited from their biological father.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8153400" cy="26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ctr"/>
            <a:r>
              <a:rPr lang="en-US" sz="3600" u="sng" dirty="0"/>
              <a:t>Levels of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Genes have varying levels of expression</a:t>
            </a:r>
          </a:p>
          <a:p>
            <a:pPr marL="973836" lvl="4" indent="-457200">
              <a:buFont typeface="Wingdings" panose="05000000000000000000" pitchFamily="2" charset="2"/>
              <a:buChar char="v"/>
            </a:pPr>
            <a:r>
              <a:rPr lang="en-US" sz="2800" dirty="0"/>
              <a:t>Dominant Genes</a:t>
            </a:r>
          </a:p>
          <a:p>
            <a:pPr marL="1458468" lvl="6" indent="-457200">
              <a:buFont typeface="Wingdings" panose="05000000000000000000" pitchFamily="2" charset="2"/>
              <a:buChar char="§"/>
            </a:pPr>
            <a:r>
              <a:rPr lang="en-US" sz="2400" dirty="0"/>
              <a:t>Affect the physical appearance or traits of the organism</a:t>
            </a:r>
          </a:p>
          <a:p>
            <a:pPr marL="973836" lvl="4" indent="-457200">
              <a:buFont typeface="Wingdings" panose="05000000000000000000" pitchFamily="2" charset="2"/>
              <a:buChar char="v"/>
            </a:pPr>
            <a:r>
              <a:rPr lang="en-US" sz="2800" dirty="0"/>
              <a:t>Recessive Genes</a:t>
            </a:r>
          </a:p>
          <a:p>
            <a:pPr marL="1458468" lvl="6" indent="-457200">
              <a:buFont typeface="Wingdings" panose="05000000000000000000" pitchFamily="2" charset="2"/>
              <a:buChar char="§"/>
            </a:pPr>
            <a:r>
              <a:rPr lang="en-US" sz="2400" dirty="0"/>
              <a:t>Effects are hidden when a dominant gene is 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0"/>
            <a:ext cx="876821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3600" u="sng" dirty="0"/>
              <a:t>What is a Genotype?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4208"/>
          </a:xfrm>
        </p:spPr>
        <p:txBody>
          <a:bodyPr>
            <a:normAutofit/>
          </a:bodyPr>
          <a:lstStyle/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A person's genotype refers to the combination of genes he/she inherited. 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There are 3 genotypes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800" dirty="0"/>
              <a:t>Heterozygous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800" dirty="0"/>
              <a:t>Homozygous dominant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800" dirty="0"/>
              <a:t>Homozygous recessive.</a:t>
            </a:r>
          </a:p>
        </p:txBody>
      </p:sp>
    </p:spTree>
    <p:extLst>
      <p:ext uri="{BB962C8B-B14F-4D97-AF65-F5344CB8AC3E}">
        <p14:creationId xmlns:p14="http://schemas.microsoft.com/office/powerpoint/2010/main" val="36650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sz="3600" u="sng" dirty="0"/>
              <a:t>Genotypes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 RR = homozygous dominant (the individual has 2 dominant versions of the gene)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/>
            <a:r>
              <a:rPr lang="en-US" sz="2800" dirty="0"/>
              <a:t>Rr = heterozygous (the individual has 1 dominant version and 1 recessive version of the gene)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/>
            <a:r>
              <a:rPr lang="en-US" sz="2800" dirty="0" err="1"/>
              <a:t>rr</a:t>
            </a:r>
            <a:r>
              <a:rPr lang="en-US" sz="2800" dirty="0"/>
              <a:t> = homozygous recessive (the individual has 2 recessive versions of the gene)</a:t>
            </a:r>
          </a:p>
        </p:txBody>
      </p:sp>
    </p:spTree>
    <p:extLst>
      <p:ext uri="{BB962C8B-B14F-4D97-AF65-F5344CB8AC3E}">
        <p14:creationId xmlns:p14="http://schemas.microsoft.com/office/powerpoint/2010/main" val="5135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7798</TotalTime>
  <Words>1460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Verdana</vt:lpstr>
      <vt:lpstr>Wingdings</vt:lpstr>
      <vt:lpstr>Wingdings 2</vt:lpstr>
      <vt:lpstr>Verve</vt:lpstr>
      <vt:lpstr>Genetics</vt:lpstr>
      <vt:lpstr>Genetics Vocabulary</vt:lpstr>
      <vt:lpstr>More Vocabulary</vt:lpstr>
      <vt:lpstr>Even MORE Vocabulary</vt:lpstr>
      <vt:lpstr>Last Page of Vocabulary (I PROMISE!)</vt:lpstr>
      <vt:lpstr>Genes</vt:lpstr>
      <vt:lpstr>Levels of Expression</vt:lpstr>
      <vt:lpstr>What is a Genotype?</vt:lpstr>
      <vt:lpstr>Genotypes</vt:lpstr>
      <vt:lpstr>What is a Phenotype?</vt:lpstr>
      <vt:lpstr>Phenotypes vs Genotypes</vt:lpstr>
      <vt:lpstr>Dominant and Recessive</vt:lpstr>
      <vt:lpstr>The Father of Genetics</vt:lpstr>
      <vt:lpstr>Mendel’s Principles</vt:lpstr>
      <vt:lpstr>Mendel Chose His Subject Carefully</vt:lpstr>
      <vt:lpstr>Mendel was a Careful Researcher</vt:lpstr>
      <vt:lpstr>Mendel’s Research</vt:lpstr>
      <vt:lpstr>Mendel’s Laws of Heredity</vt:lpstr>
      <vt:lpstr>Mendel’s Principle of Segregation</vt:lpstr>
      <vt:lpstr>The Rule of Dominance I</vt:lpstr>
      <vt:lpstr>The Rule of Dominance II</vt:lpstr>
      <vt:lpstr>Punnett Squares</vt:lpstr>
      <vt:lpstr>Punnett Square</vt:lpstr>
      <vt:lpstr>Hair Color Punnett Square</vt:lpstr>
      <vt:lpstr>Results of Hair Color Punnett Square</vt:lpstr>
      <vt:lpstr>Tongue Rolling genetics</vt:lpstr>
      <vt:lpstr>Who’s a Tongue roller?</vt:lpstr>
      <vt:lpstr>What Are The Results?</vt:lpstr>
      <vt:lpstr>Can everyone roll their tongue?</vt:lpstr>
      <vt:lpstr>Homologous Chromosomes</vt:lpstr>
      <vt:lpstr> Principle of Independent Assortment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NECP 60</dc:creator>
  <cp:lastModifiedBy>NECP</cp:lastModifiedBy>
  <cp:revision>43</cp:revision>
  <cp:lastPrinted>2020-04-21T14:53:00Z</cp:lastPrinted>
  <dcterms:created xsi:type="dcterms:W3CDTF">2015-02-24T02:57:49Z</dcterms:created>
  <dcterms:modified xsi:type="dcterms:W3CDTF">2020-04-21T15:38:02Z</dcterms:modified>
</cp:coreProperties>
</file>